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43" y="7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AD38-F4FC-49C0-BC47-BA1289F7CF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A436-2DB3-44F8-99B6-FB77259E1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AD38-F4FC-49C0-BC47-BA1289F7CF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A436-2DB3-44F8-99B6-FB77259E1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AD38-F4FC-49C0-BC47-BA1289F7CF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A436-2DB3-44F8-99B6-FB77259E1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内容占位符 2"/>
          <p:cNvSpPr>
            <a:spLocks noGrp="1"/>
          </p:cNvSpPr>
          <p:nvPr>
            <p:ph sz="half" idx="1"/>
          </p:nvPr>
        </p:nvSpPr>
        <p:spPr>
          <a:xfrm>
            <a:off x="933724" y="1696899"/>
            <a:ext cx="10335853" cy="4538565"/>
          </a:xfrm>
          <a:prstGeom prst="rect">
            <a:avLst/>
          </a:prstGeom>
        </p:spPr>
        <p:txBody>
          <a:bodyPr>
            <a:normAutofit/>
          </a:bodyPr>
          <a:lstStyle>
            <a:lvl1pPr marL="304800" indent="-304800" algn="l">
              <a:lnSpc>
                <a:spcPct val="150000"/>
              </a:lnSpc>
              <a:buFont typeface="Arial" panose="020B0604020202020204" pitchFamily="34" charset="0"/>
              <a:buChar char="•"/>
              <a:defRPr sz="2135" b="0" i="0">
                <a:solidFill>
                  <a:srgbClr val="1D446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  <a:lvl2pPr marL="762000" indent="-304800" algn="l">
              <a:lnSpc>
                <a:spcPct val="150000"/>
              </a:lnSpc>
              <a:buFont typeface="Arial" panose="020B0604020202020204" pitchFamily="34" charset="0"/>
              <a:buChar char="•"/>
              <a:defRPr sz="1865" b="0" i="0">
                <a:solidFill>
                  <a:srgbClr val="1D446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2pPr>
            <a:lvl3pPr marL="1219200" indent="-304800" algn="l">
              <a:lnSpc>
                <a:spcPct val="150000"/>
              </a:lnSpc>
              <a:buFont typeface="Arial" panose="020B0604020202020204" pitchFamily="34" charset="0"/>
              <a:buChar char="•"/>
              <a:defRPr sz="1400" b="0" i="0">
                <a:solidFill>
                  <a:srgbClr val="1D446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3pPr>
            <a:lvl4pPr marL="1676400" indent="-304800" algn="l">
              <a:lnSpc>
                <a:spcPct val="150000"/>
              </a:lnSpc>
              <a:buFont typeface="Arial" panose="020B0604020202020204" pitchFamily="34" charset="0"/>
              <a:buChar char="•"/>
              <a:defRPr sz="1400" b="0" i="0">
                <a:solidFill>
                  <a:srgbClr val="1D446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4pPr>
            <a:lvl5pPr marL="2133600" indent="-304800" algn="l">
              <a:lnSpc>
                <a:spcPct val="150000"/>
              </a:lnSpc>
              <a:buFont typeface="Arial" panose="020B0604020202020204" pitchFamily="34" charset="0"/>
              <a:buChar char="•"/>
              <a:defRPr sz="1400" b="0" i="0">
                <a:solidFill>
                  <a:srgbClr val="1D446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11804" y="6606283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r>
              <a:rPr lang="en-US" altLang="zh-CN" dirty="0" err="1">
                <a:solidFill>
                  <a:srgbClr val="1D4865"/>
                </a:solidFill>
              </a:rPr>
              <a:t>MooreElite</a:t>
            </a:r>
            <a:r>
              <a:rPr lang="en-US" altLang="zh-CN" dirty="0">
                <a:solidFill>
                  <a:srgbClr val="1D4865"/>
                </a:solidFill>
              </a:rPr>
              <a:t> Confidential</a:t>
            </a:r>
            <a:endParaRPr lang="en-US" altLang="zh-CN" dirty="0">
              <a:solidFill>
                <a:srgbClr val="1D4865"/>
              </a:solidFill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" y="6610611"/>
            <a:ext cx="401180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    </a:t>
            </a:r>
            <a:fld id="{7D9BB5D0-35E4-459D-AEF3-FE4D7C45CC19}" type="slidenum">
              <a:rPr lang="zh-CN" altLang="en-US" dirty="0" smtClean="0"/>
            </a:fld>
            <a:endParaRPr lang="zh-CN" altLang="en-US" dirty="0"/>
          </a:p>
        </p:txBody>
      </p:sp>
      <p:cxnSp>
        <p:nvCxnSpPr>
          <p:cNvPr id="6" name="直接连接符 44"/>
          <p:cNvCxnSpPr/>
          <p:nvPr userDrawn="1"/>
        </p:nvCxnSpPr>
        <p:spPr>
          <a:xfrm>
            <a:off x="1032638" y="876556"/>
            <a:ext cx="640345" cy="0"/>
          </a:xfrm>
          <a:prstGeom prst="line">
            <a:avLst/>
          </a:prstGeom>
          <a:ln w="9525">
            <a:solidFill>
              <a:srgbClr val="1B43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占位符 2"/>
          <p:cNvSpPr>
            <a:spLocks noGrp="1"/>
          </p:cNvSpPr>
          <p:nvPr>
            <p:ph type="body" idx="17" hasCustomPrompt="1"/>
          </p:nvPr>
        </p:nvSpPr>
        <p:spPr>
          <a:xfrm>
            <a:off x="933725" y="1004052"/>
            <a:ext cx="9163145" cy="408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1D4466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此处为副标题，多为主题说明</a:t>
            </a:r>
            <a:endParaRPr lang="zh-CN" altLang="en-US" dirty="0"/>
          </a:p>
        </p:txBody>
      </p:sp>
      <p:sp>
        <p:nvSpPr>
          <p:cNvPr id="18" name="标题占位符 1"/>
          <p:cNvSpPr>
            <a:spLocks noGrp="1"/>
          </p:cNvSpPr>
          <p:nvPr>
            <p:ph type="title" hasCustomPrompt="1"/>
          </p:nvPr>
        </p:nvSpPr>
        <p:spPr>
          <a:xfrm>
            <a:off x="933725" y="365792"/>
            <a:ext cx="9163144" cy="535656"/>
          </a:xfrm>
          <a:prstGeom prst="rect">
            <a:avLst/>
          </a:prstGeom>
          <a:ln>
            <a:noFill/>
          </a:ln>
        </p:spPr>
        <p:txBody>
          <a:bodyPr vert="horz" lIns="68580" tIns="34290" rIns="68580" bIns="34290" rtlCol="0" anchor="ctr">
            <a:noAutofit/>
          </a:bodyPr>
          <a:lstStyle>
            <a:lvl1pPr>
              <a:defRPr sz="2265" b="1">
                <a:solidFill>
                  <a:srgbClr val="1D446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r>
              <a:rPr lang="zh-CN" altLang="en-US" dirty="0"/>
              <a:t>此处放置本页主题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AD38-F4FC-49C0-BC47-BA1289F7CF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A436-2DB3-44F8-99B6-FB77259E1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AD38-F4FC-49C0-BC47-BA1289F7CF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A436-2DB3-44F8-99B6-FB77259E1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AD38-F4FC-49C0-BC47-BA1289F7CF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A436-2DB3-44F8-99B6-FB77259E1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AD38-F4FC-49C0-BC47-BA1289F7CF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A436-2DB3-44F8-99B6-FB77259E1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AD38-F4FC-49C0-BC47-BA1289F7CF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A436-2DB3-44F8-99B6-FB77259E1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AD38-F4FC-49C0-BC47-BA1289F7CF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A436-2DB3-44F8-99B6-FB77259E1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AD38-F4FC-49C0-BC47-BA1289F7CF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A436-2DB3-44F8-99B6-FB77259E1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1AD38-F4FC-49C0-BC47-BA1289F7CF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5A436-2DB3-44F8-99B6-FB77259E10F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1AD38-F4FC-49C0-BC47-BA1289F7CF7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5A436-2DB3-44F8-99B6-FB77259E10F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11804" y="6606283"/>
            <a:ext cx="4114800" cy="365125"/>
          </a:xfrm>
        </p:spPr>
        <p:txBody>
          <a:bodyPr/>
          <a:lstStyle/>
          <a:p>
            <a:r>
              <a:rPr lang="en-US" altLang="zh-CN" dirty="0" err="1">
                <a:solidFill>
                  <a:srgbClr val="1D4865"/>
                </a:solidFill>
              </a:rPr>
              <a:t>MooreElite</a:t>
            </a:r>
            <a:r>
              <a:rPr lang="en-US" altLang="zh-CN" dirty="0">
                <a:solidFill>
                  <a:srgbClr val="1D4865"/>
                </a:solidFill>
              </a:rPr>
              <a:t> Confidential</a:t>
            </a:r>
            <a:endParaRPr lang="en-US" altLang="zh-CN" dirty="0">
              <a:solidFill>
                <a:srgbClr val="1D4865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1" y="6615464"/>
            <a:ext cx="4011804" cy="365125"/>
          </a:xfrm>
        </p:spPr>
        <p:txBody>
          <a:bodyPr/>
          <a:lstStyle/>
          <a:p>
            <a:r>
              <a:rPr lang="zh-CN" altLang="en-US" dirty="0"/>
              <a:t>    </a:t>
            </a:r>
            <a:fld id="{7D9BB5D0-35E4-459D-AEF3-FE4D7C45CC19}" type="slidenum">
              <a:rPr lang="zh-CN" altLang="en-US" dirty="0" smtClean="0"/>
            </a:fld>
            <a:endParaRPr lang="zh-CN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lvl="1" algn="l" defTabSz="914400" rtl="0">
              <a:lnSpc>
                <a:spcPct val="90000"/>
              </a:lnSpc>
              <a:spcBef>
                <a:spcPct val="0"/>
              </a:spcBef>
            </a:pPr>
            <a:r>
              <a:rPr kumimoji="1" lang="zh-CN" altLang="en-US" b="1" kern="1200" dirty="0">
                <a:solidFill>
                  <a:srgbClr val="1D446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供应链运营工程专业化</a:t>
            </a:r>
            <a:endParaRPr kumimoji="1" lang="en-US" altLang="zh-CN" b="1" kern="1200" dirty="0">
              <a:solidFill>
                <a:srgbClr val="1D446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idx="17"/>
          </p:nvPr>
        </p:nvSpPr>
        <p:spPr/>
        <p:txBody>
          <a:bodyPr>
            <a:normAutofit/>
          </a:bodyPr>
          <a:lstStyle/>
          <a:p>
            <a:r>
              <a:rPr kumimoji="1" lang="zh-CN" altLang="en-US" dirty="0"/>
              <a:t>开发流程专业化（研发</a:t>
            </a:r>
            <a:r>
              <a:rPr kumimoji="1" lang="en-US" altLang="zh-CN" dirty="0"/>
              <a:t>-</a:t>
            </a:r>
            <a:r>
              <a:rPr kumimoji="1" lang="zh-CN" altLang="en-US" dirty="0"/>
              <a:t>工程</a:t>
            </a:r>
            <a:r>
              <a:rPr kumimoji="1" lang="en-US" altLang="zh-CN" dirty="0"/>
              <a:t>-</a:t>
            </a:r>
            <a:r>
              <a:rPr kumimoji="1" lang="zh-CN" altLang="en-US" dirty="0"/>
              <a:t>量产）</a:t>
            </a:r>
            <a:endParaRPr lang="zh-CN" altLang="en-US" dirty="0"/>
          </a:p>
          <a:p>
            <a:endParaRPr lang="zh-CN" altLang="en-US" dirty="0">
              <a:solidFill>
                <a:schemeClr val="tx2"/>
              </a:solidFill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3285041" y="2738258"/>
            <a:ext cx="39067" cy="3384487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8471191" y="2668952"/>
            <a:ext cx="4240" cy="344184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3"/>
          <p:cNvSpPr>
            <a:spLocks noChangeArrowheads="1"/>
          </p:cNvSpPr>
          <p:nvPr/>
        </p:nvSpPr>
        <p:spPr bwMode="auto">
          <a:xfrm>
            <a:off x="1029716" y="1877473"/>
            <a:ext cx="1631003" cy="374571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验证准备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Rounded Rectangle 3"/>
          <p:cNvSpPr>
            <a:spLocks noChangeArrowheads="1"/>
          </p:cNvSpPr>
          <p:nvPr/>
        </p:nvSpPr>
        <p:spPr bwMode="auto">
          <a:xfrm>
            <a:off x="4674607" y="1886448"/>
            <a:ext cx="2428229" cy="374571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可靠性和特性分析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Rounded Rectangle 3"/>
          <p:cNvSpPr>
            <a:spLocks noChangeArrowheads="1"/>
          </p:cNvSpPr>
          <p:nvPr/>
        </p:nvSpPr>
        <p:spPr bwMode="auto">
          <a:xfrm>
            <a:off x="8741853" y="1868375"/>
            <a:ext cx="2153031" cy="374571"/>
          </a:xfrm>
          <a:prstGeom prst="roundRect">
            <a:avLst>
              <a:gd name="adj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风险量产</a:t>
            </a:r>
            <a:endParaRPr lang="en-US" altLang="zh-CN" sz="1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481540" y="2738761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 </a:t>
            </a:r>
            <a:endParaRPr lang="zh-CN" altLang="en-US" sz="2400" dirty="0"/>
          </a:p>
        </p:txBody>
      </p:sp>
      <p:sp>
        <p:nvSpPr>
          <p:cNvPr id="14" name="矩形 13"/>
          <p:cNvSpPr/>
          <p:nvPr/>
        </p:nvSpPr>
        <p:spPr>
          <a:xfrm>
            <a:off x="5481540" y="2738761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 </a:t>
            </a:r>
            <a:endParaRPr lang="zh-CN" altLang="en-US" sz="2400" dirty="0"/>
          </a:p>
        </p:txBody>
      </p:sp>
      <p:sp>
        <p:nvSpPr>
          <p:cNvPr id="15" name="矩形 14"/>
          <p:cNvSpPr/>
          <p:nvPr/>
        </p:nvSpPr>
        <p:spPr>
          <a:xfrm>
            <a:off x="5481540" y="2738761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 </a:t>
            </a:r>
            <a:endParaRPr lang="zh-CN" altLang="en-US" sz="2400" dirty="0"/>
          </a:p>
        </p:txBody>
      </p:sp>
      <p:sp>
        <p:nvSpPr>
          <p:cNvPr id="16" name="矩形 15"/>
          <p:cNvSpPr/>
          <p:nvPr/>
        </p:nvSpPr>
        <p:spPr>
          <a:xfrm>
            <a:off x="5481540" y="2738761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 </a:t>
            </a:r>
            <a:endParaRPr lang="zh-CN" altLang="en-US" sz="2400" dirty="0"/>
          </a:p>
        </p:txBody>
      </p:sp>
      <p:sp>
        <p:nvSpPr>
          <p:cNvPr id="19" name="圆角矩形 29"/>
          <p:cNvSpPr/>
          <p:nvPr/>
        </p:nvSpPr>
        <p:spPr>
          <a:xfrm>
            <a:off x="933729" y="2678250"/>
            <a:ext cx="1917700" cy="9534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wrap="square">
            <a:noAutofit/>
          </a:bodyPr>
          <a:lstStyle/>
          <a:p>
            <a:pPr algn="ctr"/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33723" y="2943442"/>
            <a:ext cx="1917700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Skew WAT </a:t>
            </a:r>
            <a:r>
              <a:rPr lang="zh-CN" altLang="en-US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分析</a:t>
            </a:r>
            <a:endParaRPr lang="zh-CN" altLang="en-US" sz="1465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1" name="圆角矩形 31"/>
          <p:cNvSpPr/>
          <p:nvPr/>
        </p:nvSpPr>
        <p:spPr>
          <a:xfrm>
            <a:off x="933727" y="3942931"/>
            <a:ext cx="1917700" cy="9534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wrap="square">
            <a:noAutofit/>
          </a:bodyPr>
          <a:lstStyle/>
          <a:p>
            <a:pPr algn="ctr"/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975385" y="4023857"/>
            <a:ext cx="1917700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CP/FT Alpha Version</a:t>
            </a:r>
            <a:r>
              <a:rPr lang="zh-CN" altLang="en-US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（</a:t>
            </a:r>
            <a:r>
              <a:rPr lang="en-US" altLang="zh-CN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OS+DFT</a:t>
            </a:r>
            <a:r>
              <a:rPr lang="zh-CN" altLang="en-US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）测试开发</a:t>
            </a:r>
            <a:endParaRPr lang="zh-CN" altLang="en-US" sz="1465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3" name="圆角矩形 35"/>
          <p:cNvSpPr/>
          <p:nvPr/>
        </p:nvSpPr>
        <p:spPr>
          <a:xfrm>
            <a:off x="933726" y="5130230"/>
            <a:ext cx="1917700" cy="9534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wrap="square">
            <a:noAutofit/>
          </a:bodyPr>
          <a:lstStyle/>
          <a:p>
            <a:pPr algn="ctr"/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933725" y="5422288"/>
            <a:ext cx="1917700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封装</a:t>
            </a:r>
            <a:r>
              <a:rPr lang="en-US" altLang="zh-CN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DOE</a:t>
            </a:r>
            <a:r>
              <a:rPr lang="zh-CN" altLang="en-US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实验</a:t>
            </a:r>
            <a:endParaRPr lang="zh-CN" altLang="en-US" sz="1465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5" name="圆角矩形 37"/>
          <p:cNvSpPr/>
          <p:nvPr/>
        </p:nvSpPr>
        <p:spPr>
          <a:xfrm>
            <a:off x="3830814" y="2668953"/>
            <a:ext cx="1917700" cy="9534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wrap="square">
            <a:noAutofit/>
          </a:bodyPr>
          <a:lstStyle/>
          <a:p>
            <a:pPr algn="ctr"/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779501" y="2934024"/>
            <a:ext cx="1917700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PVT</a:t>
            </a:r>
            <a:r>
              <a:rPr lang="zh-CN" altLang="en-US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特性测试</a:t>
            </a:r>
            <a:endParaRPr lang="zh-CN" altLang="en-US" sz="1465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8" name="圆角矩形 39"/>
          <p:cNvSpPr/>
          <p:nvPr/>
        </p:nvSpPr>
        <p:spPr>
          <a:xfrm>
            <a:off x="3822538" y="3937085"/>
            <a:ext cx="1917700" cy="9534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wrap="square">
            <a:noAutofit/>
          </a:bodyPr>
          <a:lstStyle/>
          <a:p>
            <a:pPr algn="ctr"/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3815402" y="4024754"/>
            <a:ext cx="1917700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CP/FT Beta Version</a:t>
            </a:r>
            <a:r>
              <a:rPr lang="zh-CN" altLang="en-US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（</a:t>
            </a:r>
            <a:r>
              <a:rPr lang="en-US" altLang="zh-CN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eFuse+ </a:t>
            </a:r>
            <a:r>
              <a:rPr lang="en-US" altLang="zh-CN" sz="1465" b="1" dirty="0" err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Analog+IP</a:t>
            </a:r>
            <a:r>
              <a:rPr lang="zh-CN" altLang="en-US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）</a:t>
            </a:r>
            <a:endParaRPr lang="en-US" altLang="zh-CN" sz="1465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30" name="圆角矩形 41"/>
          <p:cNvSpPr/>
          <p:nvPr/>
        </p:nvSpPr>
        <p:spPr>
          <a:xfrm>
            <a:off x="3822537" y="5124383"/>
            <a:ext cx="1917700" cy="9534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wrap="square">
            <a:noAutofit/>
          </a:bodyPr>
          <a:lstStyle/>
          <a:p>
            <a:pPr algn="ctr"/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822535" y="5166547"/>
            <a:ext cx="1917700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封装可靠性验证</a:t>
            </a:r>
            <a:r>
              <a:rPr lang="en-US" altLang="zh-CN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(MSL/UHAST/</a:t>
            </a:r>
            <a:endParaRPr lang="en-US" altLang="zh-CN" sz="1465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/>
            <a:r>
              <a:rPr lang="en-US" altLang="zh-CN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TCT/HTSL)</a:t>
            </a:r>
            <a:endParaRPr lang="zh-CN" altLang="en-US" sz="1465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7840679" y="2738258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 </a:t>
            </a:r>
            <a:endParaRPr lang="zh-CN" altLang="en-US" sz="2400" dirty="0"/>
          </a:p>
        </p:txBody>
      </p:sp>
      <p:sp>
        <p:nvSpPr>
          <p:cNvPr id="33" name="矩形 32"/>
          <p:cNvSpPr/>
          <p:nvPr/>
        </p:nvSpPr>
        <p:spPr>
          <a:xfrm>
            <a:off x="7840679" y="2738258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 </a:t>
            </a:r>
            <a:endParaRPr lang="zh-CN" altLang="en-US" sz="2400" dirty="0"/>
          </a:p>
        </p:txBody>
      </p:sp>
      <p:sp>
        <p:nvSpPr>
          <p:cNvPr id="34" name="矩形 33"/>
          <p:cNvSpPr/>
          <p:nvPr/>
        </p:nvSpPr>
        <p:spPr>
          <a:xfrm>
            <a:off x="7840679" y="2738258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 </a:t>
            </a:r>
            <a:endParaRPr lang="zh-CN" altLang="en-US" sz="2400" dirty="0"/>
          </a:p>
        </p:txBody>
      </p:sp>
      <p:sp>
        <p:nvSpPr>
          <p:cNvPr id="35" name="矩形 34"/>
          <p:cNvSpPr/>
          <p:nvPr/>
        </p:nvSpPr>
        <p:spPr>
          <a:xfrm>
            <a:off x="7840679" y="2738258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 </a:t>
            </a:r>
            <a:endParaRPr lang="zh-CN" altLang="en-US" sz="2400" dirty="0"/>
          </a:p>
        </p:txBody>
      </p:sp>
      <p:sp>
        <p:nvSpPr>
          <p:cNvPr id="36" name="圆角矩形 47"/>
          <p:cNvSpPr/>
          <p:nvPr/>
        </p:nvSpPr>
        <p:spPr>
          <a:xfrm>
            <a:off x="6232478" y="2671901"/>
            <a:ext cx="1917700" cy="9534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wrap="square">
            <a:noAutofit/>
          </a:bodyPr>
          <a:lstStyle/>
          <a:p>
            <a:pPr algn="ctr"/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6205182" y="2965086"/>
            <a:ext cx="1917700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良率窗口确认</a:t>
            </a:r>
            <a:endParaRPr lang="zh-CN" altLang="en-US" sz="1465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38" name="圆角矩形 49"/>
          <p:cNvSpPr/>
          <p:nvPr/>
        </p:nvSpPr>
        <p:spPr>
          <a:xfrm>
            <a:off x="6232477" y="3936582"/>
            <a:ext cx="1917700" cy="9534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wrap="square">
            <a:noAutofit/>
          </a:bodyPr>
          <a:lstStyle/>
          <a:p>
            <a:pPr algn="ctr"/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6205182" y="4147221"/>
            <a:ext cx="1998777" cy="54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基于特性分析和良率窗口更新</a:t>
            </a:r>
            <a:r>
              <a:rPr lang="en-US" altLang="zh-CN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CP/FT</a:t>
            </a:r>
            <a:r>
              <a:rPr lang="zh-CN" altLang="en-US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版本</a:t>
            </a:r>
            <a:endParaRPr lang="zh-CN" altLang="en-US" sz="1465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40" name="圆角矩形 51"/>
          <p:cNvSpPr/>
          <p:nvPr/>
        </p:nvSpPr>
        <p:spPr>
          <a:xfrm>
            <a:off x="6232475" y="5123881"/>
            <a:ext cx="1917700" cy="9534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wrap="square">
            <a:noAutofit/>
          </a:bodyPr>
          <a:lstStyle/>
          <a:p>
            <a:pPr algn="ctr"/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6232475" y="5317133"/>
            <a:ext cx="1917700" cy="54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产品可靠性验证</a:t>
            </a:r>
            <a:r>
              <a:rPr lang="en-US" altLang="zh-CN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(HTOL/ESD/LU)</a:t>
            </a:r>
            <a:endParaRPr lang="zh-CN" altLang="en-US" sz="1465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10549699" y="2744105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 </a:t>
            </a:r>
            <a:endParaRPr lang="zh-CN" altLang="en-US" sz="2400" dirty="0"/>
          </a:p>
        </p:txBody>
      </p:sp>
      <p:sp>
        <p:nvSpPr>
          <p:cNvPr id="43" name="矩形 42"/>
          <p:cNvSpPr/>
          <p:nvPr/>
        </p:nvSpPr>
        <p:spPr>
          <a:xfrm>
            <a:off x="10549699" y="2744105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 </a:t>
            </a:r>
            <a:endParaRPr lang="zh-CN" altLang="en-US" sz="2400" dirty="0"/>
          </a:p>
        </p:txBody>
      </p:sp>
      <p:sp>
        <p:nvSpPr>
          <p:cNvPr id="44" name="矩形 43"/>
          <p:cNvSpPr/>
          <p:nvPr/>
        </p:nvSpPr>
        <p:spPr>
          <a:xfrm>
            <a:off x="10549699" y="2744105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 </a:t>
            </a:r>
            <a:endParaRPr lang="zh-CN" altLang="en-US" sz="2400" dirty="0"/>
          </a:p>
        </p:txBody>
      </p:sp>
      <p:sp>
        <p:nvSpPr>
          <p:cNvPr id="45" name="矩形 44"/>
          <p:cNvSpPr/>
          <p:nvPr/>
        </p:nvSpPr>
        <p:spPr>
          <a:xfrm>
            <a:off x="10549699" y="2744105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/>
              <a:t> </a:t>
            </a:r>
            <a:endParaRPr lang="zh-CN" altLang="en-US" sz="2400" dirty="0"/>
          </a:p>
        </p:txBody>
      </p:sp>
      <p:sp>
        <p:nvSpPr>
          <p:cNvPr id="46" name="圆角矩形 57"/>
          <p:cNvSpPr/>
          <p:nvPr/>
        </p:nvSpPr>
        <p:spPr>
          <a:xfrm>
            <a:off x="8890698" y="2677747"/>
            <a:ext cx="1917700" cy="9534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txBody>
          <a:bodyPr wrap="square">
            <a:noAutofit/>
          </a:bodyPr>
          <a:lstStyle/>
          <a:p>
            <a:pPr algn="ctr"/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8913381" y="2959786"/>
            <a:ext cx="1917700" cy="318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缺陷率持续改善</a:t>
            </a:r>
            <a:endParaRPr lang="zh-CN" altLang="en-US" sz="1465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48" name="圆角矩形 59"/>
          <p:cNvSpPr/>
          <p:nvPr/>
        </p:nvSpPr>
        <p:spPr>
          <a:xfrm>
            <a:off x="8890697" y="3942429"/>
            <a:ext cx="1917700" cy="953452"/>
          </a:xfrm>
          <a:prstGeom prst="roundRect">
            <a:avLst/>
          </a:prstGeom>
          <a:gradFill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</p:spPr>
        <p:txBody>
          <a:bodyPr wrap="square">
            <a:noAutofit/>
          </a:bodyPr>
          <a:lstStyle/>
          <a:p>
            <a:pPr algn="ctr"/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8858738" y="4097538"/>
            <a:ext cx="2044252" cy="543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CP/FT R Version</a:t>
            </a:r>
            <a:endParaRPr lang="en-US" altLang="zh-CN" sz="1465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  <a:p>
            <a:pPr algn="ctr"/>
            <a:r>
              <a:rPr lang="en-US" altLang="zh-CN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 (</a:t>
            </a:r>
            <a:r>
              <a:rPr lang="zh-CN" altLang="en-US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覆盖率和过杀改善</a:t>
            </a:r>
            <a:r>
              <a:rPr lang="en-US" altLang="zh-CN" sz="1465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)</a:t>
            </a:r>
            <a:endParaRPr lang="zh-CN" altLang="en-US" sz="1465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50" name="圆角矩形 61"/>
          <p:cNvSpPr/>
          <p:nvPr/>
        </p:nvSpPr>
        <p:spPr>
          <a:xfrm>
            <a:off x="8890695" y="5129727"/>
            <a:ext cx="1917700" cy="953452"/>
          </a:xfrm>
          <a:prstGeom prst="roundRect">
            <a:avLst/>
          </a:prstGeom>
          <a:gradFill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  <a:ln>
            <a:noFill/>
          </a:ln>
        </p:spPr>
        <p:txBody>
          <a:bodyPr wrap="square">
            <a:noAutofit/>
          </a:bodyPr>
          <a:lstStyle/>
          <a:p>
            <a:pPr algn="ctr"/>
            <a:endParaRPr lang="zh-CN" altLang="en-US" sz="1465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8893253" y="5422289"/>
            <a:ext cx="1917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RMA </a:t>
            </a: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客户端异常</a:t>
            </a: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直接箭头连接符 52"/>
          <p:cNvCxnSpPr/>
          <p:nvPr/>
        </p:nvCxnSpPr>
        <p:spPr>
          <a:xfrm>
            <a:off x="1895789" y="3660862"/>
            <a:ext cx="0" cy="281567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 flipV="1">
            <a:off x="5713981" y="3148627"/>
            <a:ext cx="543897" cy="503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/>
          <p:nvPr/>
        </p:nvCxnSpPr>
        <p:spPr>
          <a:xfrm>
            <a:off x="2898347" y="4370886"/>
            <a:ext cx="894773" cy="1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/>
          <p:nvPr/>
        </p:nvCxnSpPr>
        <p:spPr>
          <a:xfrm flipV="1">
            <a:off x="5725966" y="4394495"/>
            <a:ext cx="543897" cy="503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箭头连接符 58"/>
          <p:cNvCxnSpPr/>
          <p:nvPr/>
        </p:nvCxnSpPr>
        <p:spPr>
          <a:xfrm>
            <a:off x="4775139" y="3625353"/>
            <a:ext cx="0" cy="281567"/>
          </a:xfrm>
          <a:prstGeom prst="straightConnector1">
            <a:avLst/>
          </a:prstGeom>
          <a:ln w="25400">
            <a:solidFill>
              <a:schemeClr val="accent2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箭头连接符 59"/>
          <p:cNvCxnSpPr/>
          <p:nvPr/>
        </p:nvCxnSpPr>
        <p:spPr>
          <a:xfrm>
            <a:off x="7232840" y="3638555"/>
            <a:ext cx="0" cy="281567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/>
          <p:nvPr/>
        </p:nvCxnSpPr>
        <p:spPr>
          <a:xfrm flipV="1">
            <a:off x="8175577" y="4412806"/>
            <a:ext cx="657761" cy="503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接箭头连接符 61"/>
          <p:cNvCxnSpPr/>
          <p:nvPr/>
        </p:nvCxnSpPr>
        <p:spPr>
          <a:xfrm>
            <a:off x="9852101" y="3638554"/>
            <a:ext cx="0" cy="281567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接箭头连接符 62"/>
          <p:cNvCxnSpPr>
            <a:stCxn id="48" idx="2"/>
          </p:cNvCxnSpPr>
          <p:nvPr/>
        </p:nvCxnSpPr>
        <p:spPr>
          <a:xfrm>
            <a:off x="9849547" y="4895880"/>
            <a:ext cx="2555" cy="228000"/>
          </a:xfrm>
          <a:prstGeom prst="straightConnector1">
            <a:avLst/>
          </a:prstGeom>
          <a:ln w="25400">
            <a:solidFill>
              <a:schemeClr val="accent2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接箭头连接符 63"/>
          <p:cNvCxnSpPr/>
          <p:nvPr/>
        </p:nvCxnSpPr>
        <p:spPr>
          <a:xfrm>
            <a:off x="2895187" y="3146740"/>
            <a:ext cx="894773" cy="1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箭头连接符 64"/>
          <p:cNvCxnSpPr>
            <a:endCxn id="40" idx="1"/>
          </p:cNvCxnSpPr>
          <p:nvPr/>
        </p:nvCxnSpPr>
        <p:spPr>
          <a:xfrm>
            <a:off x="5696549" y="4886594"/>
            <a:ext cx="535927" cy="714013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箭头连接符 65"/>
          <p:cNvCxnSpPr/>
          <p:nvPr/>
        </p:nvCxnSpPr>
        <p:spPr>
          <a:xfrm>
            <a:off x="2903078" y="5585356"/>
            <a:ext cx="894773" cy="1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箭头连接符 66"/>
          <p:cNvCxnSpPr>
            <a:stCxn id="31" idx="0"/>
            <a:endCxn id="28" idx="2"/>
          </p:cNvCxnSpPr>
          <p:nvPr/>
        </p:nvCxnSpPr>
        <p:spPr>
          <a:xfrm flipV="1">
            <a:off x="4781385" y="4890537"/>
            <a:ext cx="3" cy="276010"/>
          </a:xfrm>
          <a:prstGeom prst="straightConnector1">
            <a:avLst/>
          </a:prstGeom>
          <a:ln w="25400">
            <a:solidFill>
              <a:schemeClr val="accent2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</Words>
  <Application>WPS 演示</Application>
  <PresentationFormat>宽屏</PresentationFormat>
  <Paragraphs>65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等线</vt:lpstr>
      <vt:lpstr>等线 Light</vt:lpstr>
      <vt:lpstr>Arial Unicode MS</vt:lpstr>
      <vt:lpstr>Calibri</vt:lpstr>
      <vt:lpstr>Office 主题​​</vt:lpstr>
      <vt:lpstr>供应链运营工程专业化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供应链运营工程专业化</dc:title>
  <dc:creator>kf</dc:creator>
  <cp:lastModifiedBy>云在青天水在瓶</cp:lastModifiedBy>
  <cp:revision>2</cp:revision>
  <dcterms:created xsi:type="dcterms:W3CDTF">2020-06-03T02:14:00Z</dcterms:created>
  <dcterms:modified xsi:type="dcterms:W3CDTF">2020-06-03T02:28:50Z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2052-11.1.0.9662</vt:lpwstr>
  </property>
</Properties>
</file>